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3"/>
  </p:notesMasterIdLst>
  <p:handoutMasterIdLst>
    <p:handoutMasterId r:id="rId34"/>
  </p:handoutMasterIdLst>
  <p:sldIdLst>
    <p:sldId id="256" r:id="rId10"/>
    <p:sldId id="257" r:id="rId11"/>
    <p:sldId id="259" r:id="rId12"/>
    <p:sldId id="260" r:id="rId13"/>
    <p:sldId id="278" r:id="rId14"/>
    <p:sldId id="279" r:id="rId15"/>
    <p:sldId id="280" r:id="rId16"/>
    <p:sldId id="261" r:id="rId17"/>
    <p:sldId id="262" r:id="rId18"/>
    <p:sldId id="264" r:id="rId19"/>
    <p:sldId id="263" r:id="rId20"/>
    <p:sldId id="265" r:id="rId21"/>
    <p:sldId id="276" r:id="rId22"/>
    <p:sldId id="266" r:id="rId23"/>
    <p:sldId id="267" r:id="rId24"/>
    <p:sldId id="277" r:id="rId25"/>
    <p:sldId id="269" r:id="rId26"/>
    <p:sldId id="270" r:id="rId27"/>
    <p:sldId id="271" r:id="rId28"/>
    <p:sldId id="282" r:id="rId29"/>
    <p:sldId id="283" r:id="rId30"/>
    <p:sldId id="275" r:id="rId31"/>
    <p:sldId id="25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8" autoAdjust="0"/>
    <p:restoredTop sz="99728" autoAdjust="0"/>
  </p:normalViewPr>
  <p:slideViewPr>
    <p:cSldViewPr snapToGrid="0">
      <p:cViewPr varScale="1">
        <p:scale>
          <a:sx n="86" d="100"/>
          <a:sy n="86" d="100"/>
        </p:scale>
        <p:origin x="1267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pPr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pPr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ata.cityofnewyork.us/Public-Safety/NYPD-Motor-Vehicle-Collisions/h9gi-nx95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825" y="1534887"/>
            <a:ext cx="8780689" cy="1317170"/>
          </a:xfrm>
        </p:spPr>
        <p:txBody>
          <a:bodyPr/>
          <a:lstStyle/>
          <a:p>
            <a:pPr algn="ctr"/>
            <a:r>
              <a:rPr lang="en-US" dirty="0"/>
              <a:t>Prediction of Vehicle Collision Severity using NYPD Data 2017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A046D-1495-4C27-A41E-6908D85D32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 b="20257"/>
          <a:stretch/>
        </p:blipFill>
        <p:spPr>
          <a:xfrm>
            <a:off x="140852" y="3238371"/>
            <a:ext cx="1867339" cy="2341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9B4C08-DCE9-4A5A-B9ED-028971518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161" y="3238372"/>
            <a:ext cx="1956971" cy="2341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4B7C18-DFDA-43B1-A142-4A8E9A4367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482" r="-1063"/>
          <a:stretch/>
        </p:blipFill>
        <p:spPr>
          <a:xfrm>
            <a:off x="4705101" y="3238372"/>
            <a:ext cx="2147208" cy="2341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31994E-9E35-4294-9B61-5968E43168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78" y="3221787"/>
            <a:ext cx="1780869" cy="2374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34B632-89DD-4A3D-8B40-636558660585}"/>
              </a:ext>
            </a:extLst>
          </p:cNvPr>
          <p:cNvSpPr txBox="1"/>
          <p:nvPr/>
        </p:nvSpPr>
        <p:spPr>
          <a:xfrm>
            <a:off x="140853" y="5747659"/>
            <a:ext cx="178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Kaviya</a:t>
            </a:r>
            <a:r>
              <a:rPr lang="en-US" dirty="0"/>
              <a:t> Priya </a:t>
            </a:r>
            <a:r>
              <a:rPr lang="en-US" dirty="0" err="1"/>
              <a:t>Kanakaraj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E1535-1B26-498F-AC02-BAAF7A6CF2CF}"/>
              </a:ext>
            </a:extLst>
          </p:cNvPr>
          <p:cNvSpPr txBox="1"/>
          <p:nvPr/>
        </p:nvSpPr>
        <p:spPr>
          <a:xfrm>
            <a:off x="2378161" y="5736775"/>
            <a:ext cx="1956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Haritha </a:t>
            </a:r>
            <a:r>
              <a:rPr lang="en-US" dirty="0" err="1"/>
              <a:t>Pothapragada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36A8A-A701-4B49-9992-9C21F520DC86}"/>
              </a:ext>
            </a:extLst>
          </p:cNvPr>
          <p:cNvSpPr txBox="1"/>
          <p:nvPr/>
        </p:nvSpPr>
        <p:spPr>
          <a:xfrm>
            <a:off x="4705101" y="5889171"/>
            <a:ext cx="214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Keerthana</a:t>
            </a:r>
            <a:r>
              <a:rPr lang="en-US" dirty="0"/>
              <a:t> Rajendran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6A19B-FCB2-4F9C-83C9-9A63CAE6DC83}"/>
              </a:ext>
            </a:extLst>
          </p:cNvPr>
          <p:cNvSpPr txBox="1"/>
          <p:nvPr/>
        </p:nvSpPr>
        <p:spPr>
          <a:xfrm>
            <a:off x="7222278" y="5747659"/>
            <a:ext cx="178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Vyshali</a:t>
            </a:r>
            <a:r>
              <a:rPr lang="en-US" dirty="0"/>
              <a:t> </a:t>
            </a:r>
            <a:r>
              <a:rPr lang="en-US" dirty="0" err="1"/>
              <a:t>Prabananth</a:t>
            </a:r>
            <a:r>
              <a:rPr lang="en-US" dirty="0"/>
              <a:t> Lal</a:t>
            </a:r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1B5C6-1E53-4433-BFB0-B5B3840C6B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7012" y="1709350"/>
            <a:ext cx="6082347" cy="441712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                              Importance Plot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798B41-5D32-4E0B-80AD-9324C830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021977" y="1709351"/>
            <a:ext cx="2847428" cy="4384542"/>
          </a:xfrm>
        </p:spPr>
        <p:txBody>
          <a:bodyPr/>
          <a:lstStyle/>
          <a:p>
            <a:pPr>
              <a:buNone/>
            </a:pPr>
            <a:r>
              <a:rPr lang="en-US" dirty="0"/>
              <a:t>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16823-0068-47DB-A2BB-E85B4694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" y="949758"/>
            <a:ext cx="6061166" cy="478010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E905BE-942E-4899-8825-91C1DE03A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95213"/>
              </p:ext>
            </p:extLst>
          </p:nvPr>
        </p:nvGraphicFramePr>
        <p:xfrm>
          <a:off x="6596742" y="3161211"/>
          <a:ext cx="2364377" cy="30204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6334">
                  <a:extLst>
                    <a:ext uri="{9D8B030D-6E8A-4147-A177-3AD203B41FA5}">
                      <a16:colId xmlns:a16="http://schemas.microsoft.com/office/drawing/2014/main" val="3711562788"/>
                    </a:ext>
                  </a:extLst>
                </a:gridCol>
                <a:gridCol w="1328043">
                  <a:extLst>
                    <a:ext uri="{9D8B030D-6E8A-4147-A177-3AD203B41FA5}">
                      <a16:colId xmlns:a16="http://schemas.microsoft.com/office/drawing/2014/main" val="1453378981"/>
                    </a:ext>
                  </a:extLst>
                </a:gridCol>
              </a:tblGrid>
              <a:tr h="54182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38383"/>
                  </a:ext>
                </a:extLst>
              </a:tr>
              <a:tr h="541827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14.873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62410"/>
                  </a:ext>
                </a:extLst>
              </a:tr>
              <a:tr h="541827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14.604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279664"/>
                  </a:ext>
                </a:extLst>
              </a:tr>
              <a:tr h="6974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14.803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542625"/>
                  </a:ext>
                </a:extLst>
              </a:tr>
              <a:tr h="697485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14.633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207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B8B254-516A-438D-9F32-D44A2E209FC7}"/>
              </a:ext>
            </a:extLst>
          </p:cNvPr>
          <p:cNvSpPr txBox="1"/>
          <p:nvPr/>
        </p:nvSpPr>
        <p:spPr>
          <a:xfrm>
            <a:off x="290734" y="6488668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Kaviya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3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07416-151F-47E5-84FB-6174557169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5F722-3BAC-4269-87E8-0A619AF9D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54098"/>
            <a:ext cx="8579636" cy="4939796"/>
          </a:xfrm>
        </p:spPr>
        <p:txBody>
          <a:bodyPr/>
          <a:lstStyle/>
          <a:p>
            <a:r>
              <a:rPr lang="en-US" dirty="0"/>
              <a:t>Though it is the simplest algorithm ,it was hard to apply for our data.</a:t>
            </a:r>
          </a:p>
          <a:p>
            <a:r>
              <a:rPr lang="en-US" dirty="0"/>
              <a:t>Data categorization for KNN</a:t>
            </a:r>
          </a:p>
          <a:p>
            <a:pPr lvl="1"/>
            <a:r>
              <a:rPr lang="en-US" dirty="0"/>
              <a:t>We converted the blanks in Contributing factors to unspecified and Vehicle code type to unknown.</a:t>
            </a:r>
          </a:p>
          <a:p>
            <a:pPr lvl="1"/>
            <a:r>
              <a:rPr lang="en-US" dirty="0"/>
              <a:t>To deal with columns with many levels/factors we used “</a:t>
            </a:r>
            <a:r>
              <a:rPr lang="en-US" dirty="0" err="1"/>
              <a:t>one_hot</a:t>
            </a:r>
            <a:r>
              <a:rPr lang="en-US" dirty="0"/>
              <a:t>()” .</a:t>
            </a:r>
          </a:p>
          <a:p>
            <a:r>
              <a:rPr lang="en-US" dirty="0" err="1"/>
              <a:t>knn</a:t>
            </a:r>
            <a:r>
              <a:rPr lang="en-US" dirty="0"/>
              <a:t> works well with a small number of input variables but struggles when the number of inputs is very large.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B84B4-67B2-4544-A504-B6215E52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-nearest neighbors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F9584-1B29-40CD-AD68-C048AE3E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42" y="3313041"/>
            <a:ext cx="4314547" cy="143057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3A482A-AE54-4738-8D6B-56C384AE3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02201"/>
              </p:ext>
            </p:extLst>
          </p:nvPr>
        </p:nvGraphicFramePr>
        <p:xfrm>
          <a:off x="609600" y="3400430"/>
          <a:ext cx="2524218" cy="25745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2109">
                  <a:extLst>
                    <a:ext uri="{9D8B030D-6E8A-4147-A177-3AD203B41FA5}">
                      <a16:colId xmlns:a16="http://schemas.microsoft.com/office/drawing/2014/main" val="2315035312"/>
                    </a:ext>
                  </a:extLst>
                </a:gridCol>
                <a:gridCol w="1262109">
                  <a:extLst>
                    <a:ext uri="{9D8B030D-6E8A-4147-A177-3AD203B41FA5}">
                      <a16:colId xmlns:a16="http://schemas.microsoft.com/office/drawing/2014/main" val="2654886095"/>
                    </a:ext>
                  </a:extLst>
                </a:gridCol>
              </a:tblGrid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40525"/>
                  </a:ext>
                </a:extLst>
              </a:tr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22.3355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142494"/>
                  </a:ext>
                </a:extLst>
              </a:tr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16.81862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614956"/>
                  </a:ext>
                </a:extLst>
              </a:tr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16.1224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452713"/>
                  </a:ext>
                </a:extLst>
              </a:tr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14.9282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681845"/>
                  </a:ext>
                </a:extLst>
              </a:tr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14.9369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1476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2403C16-1921-4504-A12E-D0E5508DE4C8}"/>
              </a:ext>
            </a:extLst>
          </p:cNvPr>
          <p:cNvSpPr txBox="1"/>
          <p:nvPr/>
        </p:nvSpPr>
        <p:spPr>
          <a:xfrm>
            <a:off x="290734" y="6488668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Haritha</a:t>
            </a:r>
          </a:p>
        </p:txBody>
      </p:sp>
    </p:spTree>
    <p:extLst>
      <p:ext uri="{BB962C8B-B14F-4D97-AF65-F5344CB8AC3E}">
        <p14:creationId xmlns:p14="http://schemas.microsoft.com/office/powerpoint/2010/main" val="2851344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4AFD8D-7893-4DDF-B8A0-BE2240DDDC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8FD6-711F-45FB-8005-054FF4356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45219"/>
            <a:ext cx="4242014" cy="4948674"/>
          </a:xfrm>
        </p:spPr>
        <p:txBody>
          <a:bodyPr/>
          <a:lstStyle/>
          <a:p>
            <a:r>
              <a:rPr lang="en-US" dirty="0"/>
              <a:t>Converting with </a:t>
            </a:r>
            <a:r>
              <a:rPr lang="en-US" dirty="0" err="1"/>
              <a:t>as.numeric</a:t>
            </a:r>
            <a:r>
              <a:rPr lang="en-US" dirty="0"/>
              <a:t>() .</a:t>
            </a:r>
          </a:p>
          <a:p>
            <a:r>
              <a:rPr lang="en-US" dirty="0"/>
              <a:t>Normalizing the data using min-max :</a:t>
            </a:r>
          </a:p>
          <a:p>
            <a:pPr>
              <a:buNone/>
            </a:pPr>
            <a:r>
              <a:rPr lang="en-US" dirty="0"/>
              <a:t> 	(x - min(x))/(max(x)-min(x)</a:t>
            </a:r>
          </a:p>
          <a:p>
            <a:pPr>
              <a:buNone/>
            </a:pPr>
            <a:r>
              <a:rPr lang="en-US" dirty="0"/>
              <a:t> 'the optimal size of the hidden layer is usually between the size of the input and size of the output layers'.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987AA9-CBC2-4EAA-A76A-BF629661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ED5E14-B75E-42D6-85B6-13E250C7B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81053"/>
              </p:ext>
            </p:extLst>
          </p:nvPr>
        </p:nvGraphicFramePr>
        <p:xfrm>
          <a:off x="157439" y="4080411"/>
          <a:ext cx="4242015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4005">
                  <a:extLst>
                    <a:ext uri="{9D8B030D-6E8A-4147-A177-3AD203B41FA5}">
                      <a16:colId xmlns:a16="http://schemas.microsoft.com/office/drawing/2014/main" val="484367547"/>
                    </a:ext>
                  </a:extLst>
                </a:gridCol>
                <a:gridCol w="1414005">
                  <a:extLst>
                    <a:ext uri="{9D8B030D-6E8A-4147-A177-3AD203B41FA5}">
                      <a16:colId xmlns:a16="http://schemas.microsoft.com/office/drawing/2014/main" val="1485411169"/>
                    </a:ext>
                  </a:extLst>
                </a:gridCol>
                <a:gridCol w="1414005">
                  <a:extLst>
                    <a:ext uri="{9D8B030D-6E8A-4147-A177-3AD203B41FA5}">
                      <a16:colId xmlns:a16="http://schemas.microsoft.com/office/drawing/2014/main" val="3023541735"/>
                    </a:ext>
                  </a:extLst>
                </a:gridCol>
              </a:tblGrid>
              <a:tr h="85839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Hidden Layers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72877"/>
                  </a:ext>
                </a:extLst>
              </a:tr>
              <a:tr h="353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18.1430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30470"/>
                  </a:ext>
                </a:extLst>
              </a:tr>
              <a:tr h="353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17.720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06343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909B692-F27E-4F09-8FA4-77935D95D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83" t="-1812" r="65299" b="7410"/>
          <a:stretch/>
        </p:blipFill>
        <p:spPr>
          <a:xfrm>
            <a:off x="4674975" y="1049717"/>
            <a:ext cx="4219016" cy="5139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A105C4-BFCA-479F-B2D7-3B8AEB6FAB67}"/>
              </a:ext>
            </a:extLst>
          </p:cNvPr>
          <p:cNvSpPr txBox="1"/>
          <p:nvPr/>
        </p:nvSpPr>
        <p:spPr>
          <a:xfrm>
            <a:off x="290734" y="6488668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Haritha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5B323-D0F9-46D4-A671-2330F84545A2}"/>
              </a:ext>
            </a:extLst>
          </p:cNvPr>
          <p:cNvSpPr txBox="1"/>
          <p:nvPr/>
        </p:nvSpPr>
        <p:spPr>
          <a:xfrm>
            <a:off x="5743852" y="5726331"/>
            <a:ext cx="215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ntree</a:t>
            </a:r>
            <a:r>
              <a:rPr lang="en-US" dirty="0"/>
              <a:t>=5</a:t>
            </a:r>
          </a:p>
        </p:txBody>
      </p:sp>
    </p:spTree>
    <p:extLst>
      <p:ext uri="{BB962C8B-B14F-4D97-AF65-F5344CB8AC3E}">
        <p14:creationId xmlns:p14="http://schemas.microsoft.com/office/powerpoint/2010/main" val="7363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F0FD6-5714-4905-B565-6380494F49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D87568-B9CF-4BED-AC3F-286884CF96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466050"/>
            <a:ext cx="4242014" cy="4881996"/>
          </a:xfrm>
        </p:spPr>
        <p:txBody>
          <a:bodyPr/>
          <a:lstStyle/>
          <a:p>
            <a:r>
              <a:rPr lang="en-US" dirty="0"/>
              <a:t>The decision trees produced by CART are strictly binary, containing exactly two branches for each decision node</a:t>
            </a:r>
          </a:p>
          <a:p>
            <a:r>
              <a:rPr lang="en-US" dirty="0"/>
              <a:t>Even though the tree is binary it can split multiple levels or classes</a:t>
            </a:r>
          </a:p>
          <a:p>
            <a:r>
              <a:rPr lang="en-US" dirty="0"/>
              <a:t>A greedy approach is used to divide the space called recursive binary splitting</a:t>
            </a:r>
          </a:p>
          <a:p>
            <a:r>
              <a:rPr lang="en-US" dirty="0"/>
              <a:t>All possible splits are made and not all combinations</a:t>
            </a:r>
          </a:p>
          <a:p>
            <a:r>
              <a:rPr lang="en-US" b="1" dirty="0"/>
              <a:t>Then the optimal split is whichever1 split maximizes this measure Φ(</a:t>
            </a:r>
            <a:r>
              <a:rPr lang="en-US" b="1" i="1" dirty="0" err="1"/>
              <a:t>s</a:t>
            </a:r>
            <a:r>
              <a:rPr lang="en-US" b="1" dirty="0" err="1"/>
              <a:t>|</a:t>
            </a:r>
            <a:r>
              <a:rPr lang="en-US" b="1" i="1" dirty="0" err="1"/>
              <a:t>t</a:t>
            </a:r>
            <a:r>
              <a:rPr lang="en-US" b="1" dirty="0"/>
              <a:t>) over all </a:t>
            </a:r>
            <a:r>
              <a:rPr lang="fr-FR" b="1" dirty="0"/>
              <a:t>possible splits at node </a:t>
            </a:r>
            <a:r>
              <a:rPr lang="fr-FR" b="1" i="1" dirty="0"/>
              <a:t>t</a:t>
            </a:r>
          </a:p>
          <a:p>
            <a:r>
              <a:rPr lang="en-US" dirty="0"/>
              <a:t>The stopping criterion is that all the data points have the same value for the predictee (i.e., we have perfectly predicted its value for all data points)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F4F157-06C1-430D-A104-6CE3652F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01F517-6720-4F71-B97A-CA4F98EDD7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CART- Classification And Regression Tree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A731F-BF2E-41E4-B4E0-FE8DC548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10060"/>
            <a:ext cx="4163548" cy="992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6072D9-7665-42C3-AE38-92438C42D3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1817" y="2623930"/>
            <a:ext cx="3935895" cy="3210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318412-06B5-4117-8F31-E4B48FF3A263}"/>
              </a:ext>
            </a:extLst>
          </p:cNvPr>
          <p:cNvSpPr txBox="1"/>
          <p:nvPr/>
        </p:nvSpPr>
        <p:spPr>
          <a:xfrm>
            <a:off x="290734" y="6488668"/>
            <a:ext cx="13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Keerthana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2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E8D09C-51F1-4BA9-A8C4-BE2C7C95A28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0B1040-B897-4C27-B6EC-C509DD92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06E6C-9C2E-4193-A182-A5A73DF0E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CART- Classification And Regression Tree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06D31-A959-4F85-91E4-4021267A5E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520" y="2913831"/>
            <a:ext cx="2725445" cy="1611213"/>
          </a:xfrm>
          <a:prstGeom prst="rect">
            <a:avLst/>
          </a:prstGeom>
        </p:spPr>
      </p:pic>
      <p:pic>
        <p:nvPicPr>
          <p:cNvPr id="2050" name="Picture 2" descr="C:\Users\admin\Downloads\WhatsApp Image 2018-12-06 at 8.24.22 A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8408" y="1306433"/>
            <a:ext cx="6004566" cy="495232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6E9E5F-33D0-4612-A800-DB0035D1C64C}"/>
              </a:ext>
            </a:extLst>
          </p:cNvPr>
          <p:cNvSpPr txBox="1"/>
          <p:nvPr/>
        </p:nvSpPr>
        <p:spPr>
          <a:xfrm>
            <a:off x="290734" y="6488668"/>
            <a:ext cx="13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Keerthana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8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650A56-39D6-48D2-8DF1-5967A4A6E6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49A75-6AC5-4D05-900B-586C5BA657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4242014" cy="1872049"/>
          </a:xfrm>
        </p:spPr>
        <p:txBody>
          <a:bodyPr/>
          <a:lstStyle/>
          <a:p>
            <a:r>
              <a:rPr lang="en-US" dirty="0"/>
              <a:t>C 5.0 is an improvement on C4.5. The advantages are several orders of magnitude faster, memory efficiency, smaller decision trees, more accuracy, and ability to weight different attributes</a:t>
            </a:r>
          </a:p>
          <a:p>
            <a:r>
              <a:rPr lang="en-US" dirty="0"/>
              <a:t>Algorithm is not restricted to binary splits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210EEC-D274-403A-A60E-35474728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6B083-8B3E-401C-BF1D-CC94494B2C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C5.0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7DF86-9B56-47C8-A243-D1AD7123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87" y="3493477"/>
            <a:ext cx="4124066" cy="896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F3097-7A9D-4458-83C3-F5754A7CA1A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9027" y="1099888"/>
            <a:ext cx="4194326" cy="1754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C19C06-D6FB-4D16-82EC-A4C9BA2295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9005" t="7842" b="13248"/>
          <a:stretch/>
        </p:blipFill>
        <p:spPr>
          <a:xfrm>
            <a:off x="4469028" y="3042139"/>
            <a:ext cx="3980078" cy="28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64593-C78D-4FA4-9E65-8A56A4935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87" y="4418887"/>
            <a:ext cx="3980078" cy="1459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1B1673-9FB7-4A84-92EF-0E3A1C30D1D9}"/>
              </a:ext>
            </a:extLst>
          </p:cNvPr>
          <p:cNvSpPr txBox="1"/>
          <p:nvPr/>
        </p:nvSpPr>
        <p:spPr>
          <a:xfrm>
            <a:off x="146538" y="5814646"/>
            <a:ext cx="424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comparison C 5.0 performs better than CART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625F1-529A-4911-957D-FABA4E7FFA2C}"/>
              </a:ext>
            </a:extLst>
          </p:cNvPr>
          <p:cNvSpPr txBox="1"/>
          <p:nvPr/>
        </p:nvSpPr>
        <p:spPr>
          <a:xfrm>
            <a:off x="290734" y="6488668"/>
            <a:ext cx="13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Keerthana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96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001864"/>
            <a:ext cx="8177516" cy="5092029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All predictors have equal effect on outcome.</a:t>
            </a:r>
          </a:p>
          <a:p>
            <a:r>
              <a:rPr lang="en-IN" dirty="0"/>
              <a:t>Algorithm learns the probability of object with certain features.</a:t>
            </a:r>
          </a:p>
          <a:p>
            <a:r>
              <a:rPr lang="en-IN" dirty="0"/>
              <a:t>Calculates the probability of an event based on the previous knowledge available.</a:t>
            </a:r>
            <a:endParaRPr lang="en-IN" i="1" dirty="0"/>
          </a:p>
          <a:p>
            <a:pPr lvl="1"/>
            <a:endParaRPr lang="en-IN" i="1" dirty="0"/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r>
              <a:rPr lang="en-IN" i="1" dirty="0"/>
              <a:t>Achieved an accuracy of 80%.</a:t>
            </a:r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r>
              <a:rPr lang="en-IN" i="1" dirty="0"/>
              <a:t>Error Rate</a:t>
            </a:r>
          </a:p>
          <a:p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27391" y="978010"/>
            <a:ext cx="4242014" cy="5115883"/>
          </a:xfrm>
        </p:spPr>
        <p:txBody>
          <a:bodyPr/>
          <a:lstStyle/>
          <a:p>
            <a:pPr marL="457200" lvl="1" indent="0">
              <a:buNone/>
            </a:pPr>
            <a:endParaRPr lang="en-IN" i="1" dirty="0"/>
          </a:p>
          <a:p>
            <a:pPr lvl="1"/>
            <a:endParaRPr lang="en-IN" i="1" dirty="0"/>
          </a:p>
          <a:p>
            <a:pPr lvl="1"/>
            <a:endParaRPr lang="en-IN" i="1" dirty="0"/>
          </a:p>
          <a:p>
            <a:pPr lvl="1"/>
            <a:endParaRPr lang="en-IN" i="1" dirty="0"/>
          </a:p>
          <a:p>
            <a:pPr lvl="1"/>
            <a:endParaRPr lang="en-IN" i="1" dirty="0"/>
          </a:p>
          <a:p>
            <a:pPr lvl="1"/>
            <a:endParaRPr lang="en-IN" i="1" dirty="0"/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endParaRPr lang="en-IN" i="1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93" y="4722207"/>
            <a:ext cx="1457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174069" y="2969344"/>
            <a:ext cx="3955151" cy="528002"/>
          </a:xfrm>
          <a:prstGeom prst="rect">
            <a:avLst/>
          </a:prstGeom>
        </p:spPr>
      </p:pic>
      <p:pic>
        <p:nvPicPr>
          <p:cNvPr id="8" name="Picture 2" descr="C:\Users\admin\Downloads\WhatsApp Image 2018-12-06 at 9.22.22 AM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84145" y="4722207"/>
            <a:ext cx="4408419" cy="495300"/>
          </a:xfrm>
          <a:prstGeom prst="rect">
            <a:avLst/>
          </a:prstGeom>
          <a:noFill/>
        </p:spPr>
      </p:pic>
      <p:pic>
        <p:nvPicPr>
          <p:cNvPr id="4098" name="Picture 2" descr="C:\Users\admin\Downloads\WhatsApp Image 2018-12-06 at 9.22.44 AM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80025" y="4007747"/>
            <a:ext cx="4600575" cy="33337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2384D-4C7A-4984-BC50-AF94414676B4}"/>
              </a:ext>
            </a:extLst>
          </p:cNvPr>
          <p:cNvSpPr txBox="1"/>
          <p:nvPr/>
        </p:nvSpPr>
        <p:spPr>
          <a:xfrm>
            <a:off x="290734" y="6488668"/>
            <a:ext cx="13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Vyshali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04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0F53A-770F-4250-B58E-7CB3206604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0D61E-FC82-4A91-90EA-7FE97A3B5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017767"/>
            <a:ext cx="4242014" cy="50761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categorization for SVM</a:t>
            </a:r>
          </a:p>
          <a:p>
            <a:r>
              <a:rPr lang="en-US" dirty="0"/>
              <a:t>We converted the blanks in Contributing factors to unspecified and Vehicle code type to unknown.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Widely used in Classification Objectives.</a:t>
            </a:r>
          </a:p>
          <a:p>
            <a:pPr marL="0" indent="0">
              <a:buNone/>
            </a:pPr>
            <a:r>
              <a:rPr lang="en-US" dirty="0"/>
              <a:t>Algorithm finds a Hyperplane in a N-dimensional plane.</a:t>
            </a:r>
            <a:br>
              <a:rPr lang="en-US" dirty="0"/>
            </a:br>
            <a:r>
              <a:rPr lang="en-US" dirty="0"/>
              <a:t>N-number of features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C50B34-9617-4F21-BB11-BD095A96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D55B1F-1385-476E-8231-B61A09616E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7660" y="970187"/>
            <a:ext cx="4242014" cy="51317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Used first 12 features from Random Forest. </a:t>
            </a:r>
            <a:br>
              <a:rPr lang="en-US" dirty="0"/>
            </a:br>
            <a:r>
              <a:rPr lang="en-US" dirty="0"/>
              <a:t>Run Time 4.5 hours approximately.</a:t>
            </a:r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687293" y="2211077"/>
            <a:ext cx="3560062" cy="146427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687294" y="3772881"/>
            <a:ext cx="3284854" cy="65707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87" y="4180137"/>
            <a:ext cx="3707845" cy="154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7D234C-FDEB-4E7D-8002-72B8E1F0E20C}"/>
              </a:ext>
            </a:extLst>
          </p:cNvPr>
          <p:cNvSpPr txBox="1"/>
          <p:nvPr/>
        </p:nvSpPr>
        <p:spPr>
          <a:xfrm>
            <a:off x="290734" y="6488668"/>
            <a:ext cx="13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Vyshali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52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9F9977-EB0B-4752-9F0D-603A28E2A4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C8AF64-75E5-4D59-9D02-4C611A21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9BA9A7-4677-4790-A1F4-0B6F0985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30949"/>
              </p:ext>
            </p:extLst>
          </p:nvPr>
        </p:nvGraphicFramePr>
        <p:xfrm>
          <a:off x="1553592" y="1397000"/>
          <a:ext cx="4101484" cy="3235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2369">
                  <a:extLst>
                    <a:ext uri="{9D8B030D-6E8A-4147-A177-3AD203B41FA5}">
                      <a16:colId xmlns:a16="http://schemas.microsoft.com/office/drawing/2014/main" val="1759900791"/>
                    </a:ext>
                  </a:extLst>
                </a:gridCol>
                <a:gridCol w="2459115">
                  <a:extLst>
                    <a:ext uri="{9D8B030D-6E8A-4147-A177-3AD203B41FA5}">
                      <a16:colId xmlns:a16="http://schemas.microsoft.com/office/drawing/2014/main" val="426097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529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14.604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51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52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8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1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SVM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16.821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9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17.720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9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20.000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3176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ED141DB-D4F2-4745-8B76-15008F8C989E}"/>
              </a:ext>
            </a:extLst>
          </p:cNvPr>
          <p:cNvSpPr txBox="1"/>
          <p:nvPr/>
        </p:nvSpPr>
        <p:spPr>
          <a:xfrm>
            <a:off x="290734" y="6488668"/>
            <a:ext cx="13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Keerthana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7E1B68-EC41-4B44-BCE8-93831B76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750876"/>
              </p:ext>
            </p:extLst>
          </p:nvPr>
        </p:nvGraphicFramePr>
        <p:xfrm>
          <a:off x="4811697" y="1397000"/>
          <a:ext cx="1651247" cy="32234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1247">
                  <a:extLst>
                    <a:ext uri="{9D8B030D-6E8A-4147-A177-3AD203B41FA5}">
                      <a16:colId xmlns:a16="http://schemas.microsoft.com/office/drawing/2014/main" val="1245345315"/>
                    </a:ext>
                  </a:extLst>
                </a:gridCol>
              </a:tblGrid>
              <a:tr h="341182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944209"/>
                  </a:ext>
                </a:extLst>
              </a:tr>
              <a:tr h="341182">
                <a:tc>
                  <a:txBody>
                    <a:bodyPr/>
                    <a:lstStyle/>
                    <a:p>
                      <a:r>
                        <a:rPr lang="en-US" dirty="0"/>
                        <a:t>85.39%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88410"/>
                  </a:ext>
                </a:extLst>
              </a:tr>
              <a:tr h="341182">
                <a:tc>
                  <a:txBody>
                    <a:bodyPr/>
                    <a:lstStyle/>
                    <a:p>
                      <a:r>
                        <a:rPr lang="en-US" dirty="0"/>
                        <a:t>85.072%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029205"/>
                  </a:ext>
                </a:extLst>
              </a:tr>
              <a:tr h="3887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84.388%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217768"/>
                  </a:ext>
                </a:extLst>
              </a:tr>
              <a:tr h="341182">
                <a:tc>
                  <a:txBody>
                    <a:bodyPr/>
                    <a:lstStyle/>
                    <a:p>
                      <a:r>
                        <a:rPr lang="en-US" dirty="0"/>
                        <a:t>83.328%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3365"/>
                  </a:ext>
                </a:extLst>
              </a:tr>
              <a:tr h="3411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83.179%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031412"/>
                  </a:ext>
                </a:extLst>
              </a:tr>
              <a:tr h="341182">
                <a:tc>
                  <a:txBody>
                    <a:bodyPr/>
                    <a:lstStyle/>
                    <a:p>
                      <a:r>
                        <a:rPr lang="en-US" dirty="0"/>
                        <a:t>82.28%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00456"/>
                  </a:ext>
                </a:extLst>
              </a:tr>
              <a:tr h="5970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80.000%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732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05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08527-CDC8-46B1-BBC0-CDBE38A202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4E5CD5-7B2B-4894-A4D0-0FF30E74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CA263-D0B8-47BF-9460-19BE3CDD1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For Random Forest</a:t>
            </a:r>
          </a:p>
        </p:txBody>
      </p:sp>
      <p:pic>
        <p:nvPicPr>
          <p:cNvPr id="1026" name="Picture 2" descr="C:\Users\admin\Downloads\WhatsApp Image 2018-12-06 at 8.24.02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0747" y="1443842"/>
            <a:ext cx="6287741" cy="483934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11D35-4CC0-428D-ADC1-83574C4FB582}"/>
              </a:ext>
            </a:extLst>
          </p:cNvPr>
          <p:cNvSpPr txBox="1"/>
          <p:nvPr/>
        </p:nvSpPr>
        <p:spPr>
          <a:xfrm>
            <a:off x="290734" y="6488668"/>
            <a:ext cx="13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Keerthana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0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96140"/>
            <a:ext cx="8691562" cy="479775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Through the first five months of 2017, City Hall reported 5,577 injured, due to Motor Vehicle collision in NYC.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Link:-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https://data.cityofnewyork.us/Public-Safety/NYPD-Motor-Vehicle-Collisions/h9gi-nx95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Year 2017:-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Numbers of rows – 2,29,423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Number of columns-29 variables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FCB16-EC97-44D6-B95E-A3F77CA8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173" y="3695016"/>
            <a:ext cx="4403324" cy="2486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37BD5-84E2-4357-8E98-6F702D79AE95}"/>
              </a:ext>
            </a:extLst>
          </p:cNvPr>
          <p:cNvSpPr txBox="1"/>
          <p:nvPr/>
        </p:nvSpPr>
        <p:spPr>
          <a:xfrm>
            <a:off x="227013" y="6488668"/>
            <a:ext cx="129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Haritha</a:t>
            </a:r>
          </a:p>
        </p:txBody>
      </p:sp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7134" y="1470992"/>
            <a:ext cx="8708265" cy="4483754"/>
          </a:xfrm>
        </p:spPr>
        <p:txBody>
          <a:bodyPr/>
          <a:lstStyle/>
          <a:p>
            <a:r>
              <a:rPr lang="en-US" dirty="0"/>
              <a:t>Random Forest works best </a:t>
            </a:r>
          </a:p>
          <a:p>
            <a:r>
              <a:rPr lang="en-US" dirty="0"/>
              <a:t>Useful for selecting Important features </a:t>
            </a:r>
          </a:p>
          <a:p>
            <a:r>
              <a:rPr lang="en-US" dirty="0"/>
              <a:t>Improved results for other methodologies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5A1BB-DFA1-433F-AD93-8B94C0B2836C}"/>
              </a:ext>
            </a:extLst>
          </p:cNvPr>
          <p:cNvSpPr txBox="1"/>
          <p:nvPr/>
        </p:nvSpPr>
        <p:spPr>
          <a:xfrm>
            <a:off x="290734" y="6488668"/>
            <a:ext cx="13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Keerthana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7AB0AB5-14B8-401F-B95F-1D7996B95E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546351" y="6460940"/>
            <a:ext cx="476623" cy="365125"/>
          </a:xfrm>
        </p:spPr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388E298-00BD-4ED4-91B0-26DD87E0A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844" y="1679713"/>
            <a:ext cx="8656982" cy="4414180"/>
          </a:xfrm>
        </p:spPr>
        <p:txBody>
          <a:bodyPr/>
          <a:lstStyle/>
          <a:p>
            <a:r>
              <a:rPr lang="en-US" dirty="0"/>
              <a:t>Prediction based Contributing Factors </a:t>
            </a:r>
          </a:p>
          <a:p>
            <a:endParaRPr lang="en-US" dirty="0"/>
          </a:p>
          <a:p>
            <a:r>
              <a:rPr lang="en-US" dirty="0"/>
              <a:t>Prediction of Contributing Factors help NYPD produce new law enforcement</a:t>
            </a:r>
          </a:p>
          <a:p>
            <a:endParaRPr lang="en-US" dirty="0"/>
          </a:p>
          <a:p>
            <a:r>
              <a:rPr lang="en-US" dirty="0"/>
              <a:t>Handling Missing </a:t>
            </a:r>
            <a:r>
              <a:rPr lang="en-US"/>
              <a:t>Data </a:t>
            </a:r>
          </a:p>
          <a:p>
            <a:endParaRPr lang="en-US" dirty="0"/>
          </a:p>
          <a:p>
            <a:r>
              <a:rPr lang="en-US" dirty="0"/>
              <a:t>Correcting Spelling Mistakes in Text Variables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0C97506-B254-42BD-9440-6A27CDE5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535863"/>
          </a:xfrm>
        </p:spPr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FAA10-75DC-44AF-BF5F-FD85FAABB86F}"/>
              </a:ext>
            </a:extLst>
          </p:cNvPr>
          <p:cNvSpPr txBox="1"/>
          <p:nvPr/>
        </p:nvSpPr>
        <p:spPr>
          <a:xfrm>
            <a:off x="290734" y="6488668"/>
            <a:ext cx="13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Vyshali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4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3F615-4677-4922-B49E-539325B7BF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E14429-F385-4392-9081-4A429168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23" y="1181833"/>
            <a:ext cx="7656358" cy="923951"/>
          </a:xfrm>
        </p:spPr>
        <p:txBody>
          <a:bodyPr/>
          <a:lstStyle/>
          <a:p>
            <a:pPr algn="ctr"/>
            <a:r>
              <a:rPr lang="en-US" sz="4000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A868A-F2BE-4820-B1F1-172E5C60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27" y="2219942"/>
            <a:ext cx="5788498" cy="36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3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7AB5AC-8938-4773-A698-60026D124F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7504E-8A14-4E73-BDEB-A4C653E35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1610" y="652977"/>
            <a:ext cx="8691562" cy="408060"/>
          </a:xfrm>
        </p:spPr>
        <p:txBody>
          <a:bodyPr/>
          <a:lstStyle/>
          <a:p>
            <a:r>
              <a:rPr lang="en-US" dirty="0"/>
              <a:t>Insight of our data:-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4A1BD9-3A1A-4D69-89DD-56CDA49341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CD9B0C1-0941-4E4C-9B0B-DD769BF4E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34" y="1342303"/>
            <a:ext cx="8562531" cy="4751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CA089-FF7A-4E20-916E-9495A05561F5}"/>
              </a:ext>
            </a:extLst>
          </p:cNvPr>
          <p:cNvSpPr txBox="1"/>
          <p:nvPr/>
        </p:nvSpPr>
        <p:spPr>
          <a:xfrm>
            <a:off x="290734" y="6488668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Haritha</a:t>
            </a:r>
          </a:p>
        </p:txBody>
      </p:sp>
    </p:spTree>
    <p:extLst>
      <p:ext uri="{BB962C8B-B14F-4D97-AF65-F5344CB8AC3E}">
        <p14:creationId xmlns:p14="http://schemas.microsoft.com/office/powerpoint/2010/main" val="414090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0C0D7-CED6-446A-929A-9A82DAA95F4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06E49-6BE9-4182-A370-179302BDFB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096792"/>
            <a:ext cx="8691562" cy="401674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na.omit</a:t>
            </a:r>
            <a:r>
              <a:rPr lang="en-US" dirty="0"/>
              <a:t>()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137323 rows.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 column categorized into 6 divisions:- T1-T6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Entire column removed –UNIQUE KEY.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month from the date column.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Added two columns named TOTAL KILLED and TOTAL INJURIED.</a:t>
            </a:r>
          </a:p>
          <a:p>
            <a:pPr lvl="2"/>
            <a:r>
              <a:rPr lang="en-US" dirty="0"/>
              <a:t>TOTAL KILLED= NUMBER.OF.PERSONS.KILLED+NUMBER.OF.PEDESTRIANS.KILLED+NUMBER.OF.CYCLIST.KILLED +NUMBER.OF.MOTORIST.KILLED </a:t>
            </a:r>
          </a:p>
          <a:p>
            <a:pPr lvl="2"/>
            <a:r>
              <a:rPr lang="en-US" dirty="0"/>
              <a:t>TOTAL INJURED=NUMBER.OF.PERSONS.INJURED+NUMBER.OF.PEDESTRIANS.INJURED+NUMBER.OF.CYCLIST.INJURED+ NUMBER.OF.MOTORIST.INJURED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As we wanted to predict if people are injured or not we categorized TOTAL INJURED into binary 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F5E57-496C-4FBA-8F30-AC42807D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43882-90B4-4218-8738-5692802F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45" y="4918230"/>
            <a:ext cx="4509856" cy="141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6017FC-9C59-4332-A279-0701F179FBAC}"/>
              </a:ext>
            </a:extLst>
          </p:cNvPr>
          <p:cNvSpPr txBox="1"/>
          <p:nvPr/>
        </p:nvSpPr>
        <p:spPr>
          <a:xfrm>
            <a:off x="290734" y="6488668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Kaviya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5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18A4E-A475-4EA2-BD0D-7B2BB1BF2C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78826-BEDC-4A3E-9E6C-74D092F66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4869" y="1429305"/>
            <a:ext cx="8162385" cy="7457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 statistics, exploratory data analysis (EDA) is an approach analyzing data sets to summarize their main characteristics, often with visual methods.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81827-0BB7-4D93-91CD-3515AEEF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F60E1-91AB-4F9D-B945-A42B60C81248}"/>
              </a:ext>
            </a:extLst>
          </p:cNvPr>
          <p:cNvSpPr txBox="1"/>
          <p:nvPr/>
        </p:nvSpPr>
        <p:spPr>
          <a:xfrm>
            <a:off x="688960" y="2250758"/>
            <a:ext cx="795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Total Injured Vs Month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732F8A-1599-4761-9D90-54900AB08214}"/>
              </a:ext>
            </a:extLst>
          </p:cNvPr>
          <p:cNvPicPr/>
          <p:nvPr/>
        </p:nvPicPr>
        <p:blipFill rotWithShape="1">
          <a:blip r:embed="rId2"/>
          <a:srcRect l="17388" b="2135"/>
          <a:stretch/>
        </p:blipFill>
        <p:spPr>
          <a:xfrm>
            <a:off x="514904" y="2982896"/>
            <a:ext cx="3293615" cy="2858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856A7D-A242-46A9-A3F1-3691CB0D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22" y="2752077"/>
            <a:ext cx="5264459" cy="2858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86326-6046-4FAE-AD62-596E2A7E6AC7}"/>
              </a:ext>
            </a:extLst>
          </p:cNvPr>
          <p:cNvSpPr txBox="1"/>
          <p:nvPr/>
        </p:nvSpPr>
        <p:spPr>
          <a:xfrm>
            <a:off x="290734" y="6488668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Kaviya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573B0-EA53-45BA-8FD1-83615CED9A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2BDE1-27D3-4D0F-B4FB-147859E8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Injured Vs Borough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412315-98F5-48EF-B935-565733A9093F}"/>
              </a:ext>
            </a:extLst>
          </p:cNvPr>
          <p:cNvPicPr/>
          <p:nvPr/>
        </p:nvPicPr>
        <p:blipFill rotWithShape="1">
          <a:blip r:embed="rId2"/>
          <a:srcRect l="15611" r="10633" b="12537"/>
          <a:stretch/>
        </p:blipFill>
        <p:spPr>
          <a:xfrm>
            <a:off x="523781" y="2352583"/>
            <a:ext cx="3204839" cy="2734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BB125-A371-4835-93CF-D8C489BE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53" y="2432482"/>
            <a:ext cx="5187821" cy="2654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5B4B02-C075-4009-9843-39EEB97BD5A8}"/>
              </a:ext>
            </a:extLst>
          </p:cNvPr>
          <p:cNvSpPr txBox="1"/>
          <p:nvPr/>
        </p:nvSpPr>
        <p:spPr>
          <a:xfrm>
            <a:off x="290734" y="6488668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Kaviya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6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2EAAAA-D622-4539-8BBA-9E6B2DFCBB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9E46A8-7B26-494B-BFB9-9CCCC9BD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Injured Vs Time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8E7F2-3ECD-4A8D-A690-82511A186919}"/>
              </a:ext>
            </a:extLst>
          </p:cNvPr>
          <p:cNvPicPr/>
          <p:nvPr/>
        </p:nvPicPr>
        <p:blipFill rotWithShape="1">
          <a:blip r:embed="rId2"/>
          <a:srcRect l="21459" r="10406" b="1115"/>
          <a:stretch/>
        </p:blipFill>
        <p:spPr>
          <a:xfrm>
            <a:off x="367125" y="2379216"/>
            <a:ext cx="3071673" cy="2956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F2EC82-EA7F-4949-98DC-608C5925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57" y="2379216"/>
            <a:ext cx="5637818" cy="2467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C0B9C-5AAC-406B-9456-A02661BAA5E4}"/>
              </a:ext>
            </a:extLst>
          </p:cNvPr>
          <p:cNvSpPr txBox="1"/>
          <p:nvPr/>
        </p:nvSpPr>
        <p:spPr>
          <a:xfrm>
            <a:off x="290734" y="6488668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Kaviya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58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15A72-AC3A-4097-B4A1-F71BEDB9D8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9F257-2AB7-4ADC-82E1-C972C1954D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49406"/>
            <a:ext cx="4242014" cy="4744487"/>
          </a:xfrm>
        </p:spPr>
        <p:txBody>
          <a:bodyPr/>
          <a:lstStyle/>
          <a:p>
            <a:r>
              <a:rPr lang="en-US" dirty="0"/>
              <a:t>Random Forest</a:t>
            </a:r>
          </a:p>
          <a:p>
            <a:r>
              <a:rPr lang="en-US" dirty="0"/>
              <a:t>k-nearest neighbor</a:t>
            </a:r>
          </a:p>
          <a:p>
            <a:r>
              <a:rPr lang="en-US" dirty="0"/>
              <a:t>Artificial neural network</a:t>
            </a:r>
          </a:p>
          <a:p>
            <a:r>
              <a:rPr lang="en-US" dirty="0"/>
              <a:t>CART</a:t>
            </a:r>
          </a:p>
          <a:p>
            <a:r>
              <a:rPr lang="en-US" dirty="0"/>
              <a:t>C5.0</a:t>
            </a:r>
          </a:p>
          <a:p>
            <a:r>
              <a:rPr lang="en-US" dirty="0"/>
              <a:t>Naïve Bayes</a:t>
            </a:r>
          </a:p>
          <a:p>
            <a:r>
              <a:rPr lang="en-US" dirty="0"/>
              <a:t>Support Vector Machine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4BF9DF-057B-4283-BF63-09E14420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C24DE-0622-4945-A4A0-7F505E059EDA}"/>
              </a:ext>
            </a:extLst>
          </p:cNvPr>
          <p:cNvSpPr txBox="1"/>
          <p:nvPr/>
        </p:nvSpPr>
        <p:spPr>
          <a:xfrm>
            <a:off x="290734" y="6488668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Kaviya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9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4A16B-1821-4368-BFEB-16100FB3F6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D97AB-CD73-460A-B39C-1C40C65C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A5235A-49FC-433B-B891-4CD9FFEEAC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006" y="1854926"/>
            <a:ext cx="8739051" cy="4180114"/>
          </a:xfrm>
        </p:spPr>
        <p:txBody>
          <a:bodyPr/>
          <a:lstStyle/>
          <a:p>
            <a:pPr algn="just"/>
            <a:r>
              <a:rPr lang="en-US" dirty="0"/>
              <a:t>Collection of Decision Trees</a:t>
            </a:r>
          </a:p>
          <a:p>
            <a:pPr algn="just"/>
            <a:r>
              <a:rPr lang="en-US" dirty="0"/>
              <a:t>Easy to measure the relative importance </a:t>
            </a:r>
          </a:p>
          <a:p>
            <a:pPr algn="just">
              <a:buNone/>
            </a:pPr>
            <a:r>
              <a:rPr lang="en-US" dirty="0"/>
              <a:t>of each feature on the prediction.                     </a:t>
            </a:r>
          </a:p>
          <a:p>
            <a:pPr algn="just"/>
            <a:r>
              <a:rPr lang="en-US" dirty="0"/>
              <a:t>Feature Selection</a:t>
            </a:r>
          </a:p>
          <a:p>
            <a:pPr algn="just"/>
            <a:r>
              <a:rPr lang="en-US" dirty="0"/>
              <a:t>Solved Over fitting problem 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dirty="0"/>
              <a:t>Limitation –  large number of trees can make </a:t>
            </a:r>
          </a:p>
          <a:p>
            <a:pPr algn="just">
              <a:buNone/>
            </a:pPr>
            <a:r>
              <a:rPr lang="en-US" dirty="0"/>
              <a:t>the algorithm to slow and ineffective for </a:t>
            </a:r>
          </a:p>
          <a:p>
            <a:pPr algn="just">
              <a:buNone/>
            </a:pPr>
            <a:r>
              <a:rPr lang="en-US" dirty="0"/>
              <a:t>real-time predictions.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4575" y="1023257"/>
            <a:ext cx="6829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6805" y="2073184"/>
            <a:ext cx="39528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19DE79-EBA8-426F-BF55-0D7355ED78BC}"/>
              </a:ext>
            </a:extLst>
          </p:cNvPr>
          <p:cNvSpPr txBox="1"/>
          <p:nvPr/>
        </p:nvSpPr>
        <p:spPr>
          <a:xfrm>
            <a:off x="290734" y="6488668"/>
            <a:ext cx="10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Kaviya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6740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38405</TotalTime>
  <Words>733</Words>
  <Application>Microsoft Office PowerPoint</Application>
  <PresentationFormat>On-screen Show (4:3)</PresentationFormat>
  <Paragraphs>233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Introduction</vt:lpstr>
      <vt:lpstr>PowerPoint Presentation</vt:lpstr>
      <vt:lpstr>Data Cleaning</vt:lpstr>
      <vt:lpstr>Exploratory Data Analysis</vt:lpstr>
      <vt:lpstr>Total Injured Vs Borough</vt:lpstr>
      <vt:lpstr>Total Injured Vs Time </vt:lpstr>
      <vt:lpstr>METHODOLOGY</vt:lpstr>
      <vt:lpstr>RANDOM FOREST</vt:lpstr>
      <vt:lpstr>Random Forest</vt:lpstr>
      <vt:lpstr>k-nearest neighbors</vt:lpstr>
      <vt:lpstr>Artificial Neural Network</vt:lpstr>
      <vt:lpstr>Decision Trees</vt:lpstr>
      <vt:lpstr>Decision Trees</vt:lpstr>
      <vt:lpstr>Decision Trees</vt:lpstr>
      <vt:lpstr>Naïve Bayes</vt:lpstr>
      <vt:lpstr>SVM</vt:lpstr>
      <vt:lpstr>Results</vt:lpstr>
      <vt:lpstr>Performance Evaluation</vt:lpstr>
      <vt:lpstr>CONCLUSION</vt:lpstr>
      <vt:lpstr>FUTURE WORKS</vt:lpstr>
      <vt:lpstr>THANK YOU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Murali Gudipati</cp:lastModifiedBy>
  <cp:revision>1063</cp:revision>
  <cp:lastPrinted>2016-08-09T14:57:31Z</cp:lastPrinted>
  <dcterms:created xsi:type="dcterms:W3CDTF">2013-11-01T14:42:31Z</dcterms:created>
  <dcterms:modified xsi:type="dcterms:W3CDTF">2018-12-06T16:16:52Z</dcterms:modified>
</cp:coreProperties>
</file>